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9"/>
  </p:notesMasterIdLst>
  <p:sldIdLst>
    <p:sldId id="272" r:id="rId2"/>
    <p:sldId id="262" r:id="rId3"/>
    <p:sldId id="265" r:id="rId4"/>
    <p:sldId id="261" r:id="rId5"/>
    <p:sldId id="259" r:id="rId6"/>
    <p:sldId id="260" r:id="rId7"/>
    <p:sldId id="263" r:id="rId8"/>
    <p:sldId id="264" r:id="rId9"/>
    <p:sldId id="266" r:id="rId10"/>
    <p:sldId id="268" r:id="rId11"/>
    <p:sldId id="269" r:id="rId12"/>
    <p:sldId id="273" r:id="rId13"/>
    <p:sldId id="270" r:id="rId14"/>
    <p:sldId id="274" r:id="rId15"/>
    <p:sldId id="276" r:id="rId16"/>
    <p:sldId id="277" r:id="rId17"/>
    <p:sldId id="27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65" autoAdjust="0"/>
    <p:restoredTop sz="93333" autoAdjust="0"/>
  </p:normalViewPr>
  <p:slideViewPr>
    <p:cSldViewPr>
      <p:cViewPr>
        <p:scale>
          <a:sx n="66" d="100"/>
          <a:sy n="66" d="100"/>
        </p:scale>
        <p:origin x="-1206" y="-1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94CAD1-B112-4A09-86AA-A9C2E4D4BC1A}" type="datetimeFigureOut">
              <a:rPr lang="en-US" smtClean="0"/>
              <a:t>4/29/2010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710B59-3CF7-4E86-A94C-D26BD4D0D06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6710B59-3CF7-4E86-A94C-D26BD4D0D061}"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359412A-7A02-4386-BCAC-7EC874E6F633}" type="datetimeFigureOut">
              <a:rPr lang="en-US" smtClean="0"/>
              <a:pPr/>
              <a:t>4/29/2010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783A66C-0E40-41B2-BB80-E6FAE35104E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59412A-7A02-4386-BCAC-7EC874E6F633}" type="datetimeFigureOut">
              <a:rPr lang="en-US" smtClean="0"/>
              <a:pPr/>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83A66C-0E40-41B2-BB80-E6FAE35104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59412A-7A02-4386-BCAC-7EC874E6F633}" type="datetimeFigureOut">
              <a:rPr lang="en-US" smtClean="0"/>
              <a:pPr/>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83A66C-0E40-41B2-BB80-E6FAE35104E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359412A-7A02-4386-BCAC-7EC874E6F633}" type="datetimeFigureOut">
              <a:rPr lang="en-US" smtClean="0"/>
              <a:pPr/>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83A66C-0E40-41B2-BB80-E6FAE35104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359412A-7A02-4386-BCAC-7EC874E6F633}" type="datetimeFigureOut">
              <a:rPr lang="en-US" smtClean="0"/>
              <a:pPr/>
              <a:t>4/29/2010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83A66C-0E40-41B2-BB80-E6FAE35104E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59412A-7A02-4386-BCAC-7EC874E6F633}" type="datetimeFigureOut">
              <a:rPr lang="en-US" smtClean="0"/>
              <a:pPr/>
              <a:t>4/29/2010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83A66C-0E40-41B2-BB80-E6FAE35104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359412A-7A02-4386-BCAC-7EC874E6F633}" type="datetimeFigureOut">
              <a:rPr lang="en-US" smtClean="0"/>
              <a:pPr/>
              <a:t>4/29/2010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83A66C-0E40-41B2-BB80-E6FAE35104E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C359412A-7A02-4386-BCAC-7EC874E6F633}" type="datetimeFigureOut">
              <a:rPr lang="en-US" smtClean="0"/>
              <a:pPr/>
              <a:t>4/29/2010</a:t>
            </a:fld>
            <a:endParaRPr lang="en-US"/>
          </a:p>
        </p:txBody>
      </p:sp>
      <p:sp>
        <p:nvSpPr>
          <p:cNvPr id="8" name="Slide Number Placeholder 7"/>
          <p:cNvSpPr>
            <a:spLocks noGrp="1"/>
          </p:cNvSpPr>
          <p:nvPr>
            <p:ph type="sldNum" sz="quarter" idx="11"/>
          </p:nvPr>
        </p:nvSpPr>
        <p:spPr/>
        <p:txBody>
          <a:bodyPr/>
          <a:lstStyle/>
          <a:p>
            <a:fld id="{B783A66C-0E40-41B2-BB80-E6FAE35104E9}"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59412A-7A02-4386-BCAC-7EC874E6F633}" type="datetimeFigureOut">
              <a:rPr lang="en-US" smtClean="0"/>
              <a:pPr/>
              <a:t>4/29/2010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83A66C-0E40-41B2-BB80-E6FAE35104E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359412A-7A02-4386-BCAC-7EC874E6F633}" type="datetimeFigureOut">
              <a:rPr lang="en-US" smtClean="0"/>
              <a:pPr/>
              <a:t>4/29/2010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B783A66C-0E40-41B2-BB80-E6FAE35104E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C359412A-7A02-4386-BCAC-7EC874E6F633}" type="datetimeFigureOut">
              <a:rPr lang="en-US" smtClean="0"/>
              <a:pPr/>
              <a:t>4/29/2010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83A66C-0E40-41B2-BB80-E6FAE35104E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C359412A-7A02-4386-BCAC-7EC874E6F633}" type="datetimeFigureOut">
              <a:rPr lang="en-US" smtClean="0"/>
              <a:pPr/>
              <a:t>4/29/2010</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783A66C-0E40-41B2-BB80-E6FAE35104E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62200"/>
            <a:ext cx="7772400" cy="1470025"/>
          </a:xfrm>
        </p:spPr>
        <p:txBody>
          <a:bodyPr/>
          <a:lstStyle/>
          <a:p>
            <a:r>
              <a:rPr lang="en-US" dirty="0" smtClean="0"/>
              <a:t>Software Development</a:t>
            </a:r>
            <a:endParaRPr lang="en-US" dirty="0"/>
          </a:p>
        </p:txBody>
      </p:sp>
      <p:sp>
        <p:nvSpPr>
          <p:cNvPr id="3" name="Subtitle 2"/>
          <p:cNvSpPr>
            <a:spLocks noGrp="1"/>
          </p:cNvSpPr>
          <p:nvPr>
            <p:ph type="subTitle" idx="1"/>
          </p:nvPr>
        </p:nvSpPr>
        <p:spPr>
          <a:xfrm>
            <a:off x="3352800" y="3276600"/>
            <a:ext cx="2590800" cy="1524000"/>
          </a:xfrm>
        </p:spPr>
        <p:txBody>
          <a:bodyPr>
            <a:normAutofit/>
          </a:bodyPr>
          <a:lstStyle/>
          <a:p>
            <a:pPr algn="ctr"/>
            <a:r>
              <a:rPr lang="en-US" sz="2000" dirty="0" err="1" smtClean="0"/>
              <a:t>Adith</a:t>
            </a:r>
            <a:r>
              <a:rPr lang="en-US" sz="2000" dirty="0" smtClean="0"/>
              <a:t> </a:t>
            </a:r>
            <a:r>
              <a:rPr lang="en-US" sz="2000" dirty="0" err="1" smtClean="0"/>
              <a:t>Iyer</a:t>
            </a:r>
            <a:endParaRPr lang="en-US" sz="2000" dirty="0" smtClean="0"/>
          </a:p>
          <a:p>
            <a:pPr algn="ctr"/>
            <a:r>
              <a:rPr lang="en-US" sz="2000" dirty="0" smtClean="0"/>
              <a:t>John Y. Kim</a:t>
            </a:r>
          </a:p>
          <a:p>
            <a:pPr algn="ctr"/>
            <a:r>
              <a:rPr lang="en-US" sz="2000" dirty="0" err="1" smtClean="0"/>
              <a:t>Priyakanth</a:t>
            </a:r>
            <a:r>
              <a:rPr lang="en-US" sz="2000" dirty="0" smtClean="0"/>
              <a:t> </a:t>
            </a:r>
            <a:r>
              <a:rPr lang="en-US" sz="2000" dirty="0" err="1" smtClean="0"/>
              <a:t>Manda</a:t>
            </a:r>
            <a:endParaRPr lang="en-US" sz="2000" dirty="0" smtClean="0"/>
          </a:p>
          <a:p>
            <a:pPr algn="ctr"/>
            <a:r>
              <a:rPr lang="en-US" sz="2000" dirty="0" err="1" smtClean="0"/>
              <a:t>Taaha</a:t>
            </a:r>
            <a:r>
              <a:rPr lang="en-US" sz="2000" dirty="0" smtClean="0"/>
              <a:t> </a:t>
            </a:r>
            <a:r>
              <a:rPr lang="en-US" sz="2000" dirty="0" err="1" smtClean="0"/>
              <a:t>Shaikh</a:t>
            </a:r>
            <a:endParaRPr lang="en-US" sz="2000" dirty="0"/>
          </a:p>
        </p:txBody>
      </p:sp>
      <p:sp>
        <p:nvSpPr>
          <p:cNvPr id="4" name="Subtitle 2"/>
          <p:cNvSpPr txBox="1">
            <a:spLocks/>
          </p:cNvSpPr>
          <p:nvPr/>
        </p:nvSpPr>
        <p:spPr>
          <a:xfrm>
            <a:off x="6172200" y="5943600"/>
            <a:ext cx="2590800" cy="609600"/>
          </a:xfrm>
          <a:prstGeom prst="rect">
            <a:avLst/>
          </a:prstGeom>
        </p:spPr>
        <p:txBody>
          <a:bodyPr vert="horz" lIns="91440" tIns="45720" rIns="91440" bIns="45720" rtlCol="0">
            <a:normAutofit fontScale="85000" lnSpcReduction="1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600" b="0" i="0" u="none" strike="noStrike" kern="1200" cap="none" spc="0" normalizeH="0" baseline="0" noProof="0" dirty="0" smtClean="0">
                <a:ln>
                  <a:noFill/>
                </a:ln>
                <a:solidFill>
                  <a:schemeClr val="tx1">
                    <a:tint val="75000"/>
                  </a:schemeClr>
                </a:solidFill>
                <a:effectLst/>
                <a:uLnTx/>
                <a:uFillTx/>
                <a:latin typeface="+mn-lt"/>
                <a:ea typeface="+mn-ea"/>
                <a:cs typeface="+mn-cs"/>
              </a:rPr>
              <a:t>Decision Models Final Project</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1600" dirty="0" smtClean="0">
                <a:solidFill>
                  <a:schemeClr val="tx1">
                    <a:tint val="75000"/>
                  </a:schemeClr>
                </a:solidFill>
              </a:rPr>
              <a:t>MW 10:30 – 11:50</a:t>
            </a:r>
            <a:endParaRPr kumimoji="0" lang="en-US" sz="16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Managerial Problem Definition</a:t>
            </a:r>
            <a:endParaRPr lang="en-US" sz="4000" dirty="0"/>
          </a:p>
        </p:txBody>
      </p:sp>
      <p:sp>
        <p:nvSpPr>
          <p:cNvPr id="3" name="Content Placeholder 2"/>
          <p:cNvSpPr>
            <a:spLocks noGrp="1"/>
          </p:cNvSpPr>
          <p:nvPr>
            <p:ph idx="1"/>
          </p:nvPr>
        </p:nvSpPr>
        <p:spPr/>
        <p:txBody>
          <a:bodyPr>
            <a:normAutofit/>
          </a:bodyPr>
          <a:lstStyle/>
          <a:p>
            <a:pPr>
              <a:buNone/>
            </a:pPr>
            <a:r>
              <a:rPr lang="en-US" sz="1800" u="sng" dirty="0" smtClean="0"/>
              <a:t>Decision Variables</a:t>
            </a:r>
          </a:p>
          <a:p>
            <a:r>
              <a:rPr lang="en-US" sz="1800" dirty="0" smtClean="0"/>
              <a:t>Total time taken for the software development process.</a:t>
            </a:r>
          </a:p>
          <a:p>
            <a:pPr>
              <a:buNone/>
            </a:pPr>
            <a:endParaRPr lang="en-US" sz="1800" dirty="0" smtClean="0"/>
          </a:p>
          <a:p>
            <a:pPr>
              <a:buNone/>
            </a:pPr>
            <a:r>
              <a:rPr lang="en-US" sz="1800" u="sng" dirty="0" smtClean="0"/>
              <a:t>Objective Function</a:t>
            </a:r>
          </a:p>
          <a:p>
            <a:r>
              <a:rPr lang="en-US" sz="1800" dirty="0" smtClean="0"/>
              <a:t>To simulate the time required for every phase of the software development process.</a:t>
            </a:r>
            <a:br>
              <a:rPr lang="en-US" sz="1800" dirty="0" smtClean="0"/>
            </a:br>
            <a:endParaRPr lang="en-US" sz="1800" dirty="0" smtClean="0"/>
          </a:p>
          <a:p>
            <a:pPr>
              <a:buNone/>
            </a:pPr>
            <a:r>
              <a:rPr lang="en-US" sz="1800" u="sng" dirty="0" smtClean="0"/>
              <a:t>Constraints</a:t>
            </a:r>
          </a:p>
          <a:p>
            <a:r>
              <a:rPr lang="en-US" sz="1800" dirty="0" smtClean="0"/>
              <a:t>If any glitches/bugs are found during the Verification and Validation phase, the glitch must be fixed and the testing phase must be repeated. </a:t>
            </a:r>
          </a:p>
          <a:p>
            <a:pPr lvl="1"/>
            <a:r>
              <a:rPr lang="en-US" sz="1400" dirty="0" smtClean="0"/>
              <a:t>This process is repeated until no bugs are found.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t>Solution Methodology - Model</a:t>
            </a:r>
            <a:endParaRPr lang="en-US" sz="4000" dirty="0"/>
          </a:p>
        </p:txBody>
      </p:sp>
      <p:pic>
        <p:nvPicPr>
          <p:cNvPr id="6" name="Picture 3"/>
          <p:cNvPicPr>
            <a:picLocks noChangeAspect="1" noChangeArrowheads="1"/>
          </p:cNvPicPr>
          <p:nvPr/>
        </p:nvPicPr>
        <p:blipFill>
          <a:blip r:embed="rId3" cstate="print"/>
          <a:stretch>
            <a:fillRect/>
          </a:stretch>
        </p:blipFill>
        <p:spPr bwMode="auto">
          <a:xfrm>
            <a:off x="304800" y="1828800"/>
            <a:ext cx="8551828" cy="3205197"/>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914400" y="16002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A</a:t>
            </a:r>
          </a:p>
        </p:txBody>
      </p:sp>
      <p:sp>
        <p:nvSpPr>
          <p:cNvPr id="5" name="Oval 4"/>
          <p:cNvSpPr/>
          <p:nvPr/>
        </p:nvSpPr>
        <p:spPr>
          <a:xfrm>
            <a:off x="1905000" y="16002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B</a:t>
            </a:r>
          </a:p>
        </p:txBody>
      </p:sp>
      <p:sp>
        <p:nvSpPr>
          <p:cNvPr id="6" name="Oval 5"/>
          <p:cNvSpPr/>
          <p:nvPr/>
        </p:nvSpPr>
        <p:spPr>
          <a:xfrm>
            <a:off x="1905000" y="26670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C</a:t>
            </a:r>
          </a:p>
        </p:txBody>
      </p:sp>
      <p:sp>
        <p:nvSpPr>
          <p:cNvPr id="7" name="Oval 6"/>
          <p:cNvSpPr/>
          <p:nvPr/>
        </p:nvSpPr>
        <p:spPr>
          <a:xfrm>
            <a:off x="2971800" y="26670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D</a:t>
            </a:r>
          </a:p>
        </p:txBody>
      </p:sp>
      <p:sp>
        <p:nvSpPr>
          <p:cNvPr id="8" name="Oval 7"/>
          <p:cNvSpPr/>
          <p:nvPr/>
        </p:nvSpPr>
        <p:spPr>
          <a:xfrm>
            <a:off x="2971800" y="37338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E</a:t>
            </a:r>
          </a:p>
        </p:txBody>
      </p:sp>
      <p:sp>
        <p:nvSpPr>
          <p:cNvPr id="9" name="Oval 8"/>
          <p:cNvSpPr/>
          <p:nvPr/>
        </p:nvSpPr>
        <p:spPr>
          <a:xfrm>
            <a:off x="3962400" y="37338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F</a:t>
            </a:r>
          </a:p>
        </p:txBody>
      </p:sp>
      <p:sp>
        <p:nvSpPr>
          <p:cNvPr id="10" name="Oval 9"/>
          <p:cNvSpPr/>
          <p:nvPr/>
        </p:nvSpPr>
        <p:spPr>
          <a:xfrm>
            <a:off x="4876800" y="37338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G</a:t>
            </a:r>
          </a:p>
        </p:txBody>
      </p:sp>
      <p:sp>
        <p:nvSpPr>
          <p:cNvPr id="11" name="Oval 10"/>
          <p:cNvSpPr/>
          <p:nvPr/>
        </p:nvSpPr>
        <p:spPr>
          <a:xfrm>
            <a:off x="4876800" y="46482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H</a:t>
            </a:r>
          </a:p>
        </p:txBody>
      </p:sp>
      <p:sp>
        <p:nvSpPr>
          <p:cNvPr id="12" name="Oval 11"/>
          <p:cNvSpPr/>
          <p:nvPr/>
        </p:nvSpPr>
        <p:spPr>
          <a:xfrm>
            <a:off x="5791200" y="46482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I</a:t>
            </a:r>
          </a:p>
        </p:txBody>
      </p:sp>
      <p:sp>
        <p:nvSpPr>
          <p:cNvPr id="13" name="Oval 12"/>
          <p:cNvSpPr/>
          <p:nvPr/>
        </p:nvSpPr>
        <p:spPr>
          <a:xfrm>
            <a:off x="6705600" y="46482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J</a:t>
            </a:r>
          </a:p>
        </p:txBody>
      </p:sp>
      <p:sp>
        <p:nvSpPr>
          <p:cNvPr id="14" name="Oval 13"/>
          <p:cNvSpPr/>
          <p:nvPr/>
        </p:nvSpPr>
        <p:spPr>
          <a:xfrm>
            <a:off x="6705600" y="57150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K</a:t>
            </a:r>
          </a:p>
        </p:txBody>
      </p:sp>
      <p:sp>
        <p:nvSpPr>
          <p:cNvPr id="15" name="Oval 14"/>
          <p:cNvSpPr/>
          <p:nvPr/>
        </p:nvSpPr>
        <p:spPr>
          <a:xfrm>
            <a:off x="7772400" y="5715000"/>
            <a:ext cx="533400" cy="533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L</a:t>
            </a:r>
          </a:p>
        </p:txBody>
      </p:sp>
      <p:cxnSp>
        <p:nvCxnSpPr>
          <p:cNvPr id="16" name="Straight Arrow Connector 15"/>
          <p:cNvCxnSpPr>
            <a:stCxn id="4" idx="6"/>
            <a:endCxn id="5" idx="2"/>
          </p:cNvCxnSpPr>
          <p:nvPr/>
        </p:nvCxnSpPr>
        <p:spPr>
          <a:xfrm>
            <a:off x="1447800" y="18669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5" idx="4"/>
            <a:endCxn id="6" idx="0"/>
          </p:cNvCxnSpPr>
          <p:nvPr/>
        </p:nvCxnSpPr>
        <p:spPr>
          <a:xfrm rot="5400000">
            <a:off x="1905000" y="24003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6" idx="6"/>
            <a:endCxn id="7" idx="2"/>
          </p:cNvCxnSpPr>
          <p:nvPr/>
        </p:nvCxnSpPr>
        <p:spPr>
          <a:xfrm>
            <a:off x="2438400" y="29337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7" idx="4"/>
            <a:endCxn id="8" idx="0"/>
          </p:cNvCxnSpPr>
          <p:nvPr/>
        </p:nvCxnSpPr>
        <p:spPr>
          <a:xfrm rot="5400000">
            <a:off x="2971800" y="34671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6"/>
            <a:endCxn id="9" idx="2"/>
          </p:cNvCxnSpPr>
          <p:nvPr/>
        </p:nvCxnSpPr>
        <p:spPr>
          <a:xfrm>
            <a:off x="3505200" y="40005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9" idx="6"/>
            <a:endCxn id="10" idx="2"/>
          </p:cNvCxnSpPr>
          <p:nvPr/>
        </p:nvCxnSpPr>
        <p:spPr>
          <a:xfrm>
            <a:off x="4495800" y="40005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0" idx="4"/>
            <a:endCxn id="11" idx="0"/>
          </p:cNvCxnSpPr>
          <p:nvPr/>
        </p:nvCxnSpPr>
        <p:spPr>
          <a:xfrm rot="5400000">
            <a:off x="4953000" y="44577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1" idx="6"/>
            <a:endCxn id="12" idx="2"/>
          </p:cNvCxnSpPr>
          <p:nvPr/>
        </p:nvCxnSpPr>
        <p:spPr>
          <a:xfrm>
            <a:off x="5410200" y="49149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2" idx="6"/>
            <a:endCxn id="13" idx="2"/>
          </p:cNvCxnSpPr>
          <p:nvPr/>
        </p:nvCxnSpPr>
        <p:spPr>
          <a:xfrm>
            <a:off x="6324600" y="49149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3" idx="4"/>
            <a:endCxn id="14" idx="0"/>
          </p:cNvCxnSpPr>
          <p:nvPr/>
        </p:nvCxnSpPr>
        <p:spPr>
          <a:xfrm rot="5400000">
            <a:off x="6705600" y="54483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4" idx="6"/>
            <a:endCxn id="15" idx="2"/>
          </p:cNvCxnSpPr>
          <p:nvPr/>
        </p:nvCxnSpPr>
        <p:spPr>
          <a:xfrm>
            <a:off x="7239000" y="59817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hape 26"/>
          <p:cNvCxnSpPr>
            <a:stCxn id="14" idx="2"/>
            <a:endCxn id="11" idx="4"/>
          </p:cNvCxnSpPr>
          <p:nvPr/>
        </p:nvCxnSpPr>
        <p:spPr>
          <a:xfrm rot="10800000">
            <a:off x="5143500" y="5181600"/>
            <a:ext cx="1562100" cy="80010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Title 1"/>
          <p:cNvSpPr>
            <a:spLocks noGrp="1"/>
          </p:cNvSpPr>
          <p:nvPr>
            <p:ph type="title"/>
          </p:nvPr>
        </p:nvSpPr>
        <p:spPr/>
        <p:txBody>
          <a:bodyPr>
            <a:normAutofit/>
          </a:bodyPr>
          <a:lstStyle/>
          <a:p>
            <a:r>
              <a:rPr lang="en-US" sz="4000" dirty="0" smtClean="0"/>
              <a:t>Project Network</a:t>
            </a:r>
            <a:endParaRPr lang="en-US" sz="4000" dirty="0"/>
          </a:p>
        </p:txBody>
      </p:sp>
      <p:grpSp>
        <p:nvGrpSpPr>
          <p:cNvPr id="32" name="Group 31"/>
          <p:cNvGrpSpPr/>
          <p:nvPr/>
        </p:nvGrpSpPr>
        <p:grpSpPr>
          <a:xfrm>
            <a:off x="5410200" y="5181600"/>
            <a:ext cx="1295400" cy="685800"/>
            <a:chOff x="5410200" y="5181600"/>
            <a:chExt cx="1295400" cy="685800"/>
          </a:xfrm>
        </p:grpSpPr>
        <p:sp>
          <p:nvSpPr>
            <p:cNvPr id="29" name="Curved Left Arrow 28"/>
            <p:cNvSpPr/>
            <p:nvPr/>
          </p:nvSpPr>
          <p:spPr>
            <a:xfrm>
              <a:off x="6096000" y="5257800"/>
              <a:ext cx="609600" cy="609600"/>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1" name="Curved Left Arrow 30"/>
            <p:cNvSpPr/>
            <p:nvPr/>
          </p:nvSpPr>
          <p:spPr>
            <a:xfrm flipH="1" flipV="1">
              <a:off x="5410200" y="5181600"/>
              <a:ext cx="609600" cy="609600"/>
            </a:xfrm>
            <a:prstGeom prst="curvedLef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Conclusion &amp; Summary</a:t>
            </a:r>
            <a:endParaRPr lang="en-US" sz="4000" dirty="0"/>
          </a:p>
        </p:txBody>
      </p:sp>
      <p:pic>
        <p:nvPicPr>
          <p:cNvPr id="1026" name="Picture 2"/>
          <p:cNvPicPr>
            <a:picLocks noGrp="1" noChangeAspect="1" noChangeArrowheads="1"/>
          </p:cNvPicPr>
          <p:nvPr>
            <p:ph idx="1"/>
          </p:nvPr>
        </p:nvPicPr>
        <p:blipFill>
          <a:blip r:embed="rId3" cstate="print"/>
          <a:stretch>
            <a:fillRect/>
          </a:stretch>
        </p:blipFill>
        <p:spPr bwMode="auto">
          <a:xfrm>
            <a:off x="457200" y="2003291"/>
            <a:ext cx="7467600" cy="3719781"/>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Conclusion &amp; Summary</a:t>
            </a:r>
            <a:endParaRPr lang="en-US" sz="4000" dirty="0"/>
          </a:p>
        </p:txBody>
      </p:sp>
      <p:pic>
        <p:nvPicPr>
          <p:cNvPr id="2051" name="Picture 3"/>
          <p:cNvPicPr>
            <a:picLocks noGrp="1" noChangeAspect="1" noChangeArrowheads="1"/>
          </p:cNvPicPr>
          <p:nvPr>
            <p:ph idx="1"/>
          </p:nvPr>
        </p:nvPicPr>
        <p:blipFill>
          <a:blip r:embed="rId3" cstate="print"/>
          <a:stretch>
            <a:fillRect/>
          </a:stretch>
        </p:blipFill>
        <p:spPr bwMode="auto">
          <a:xfrm>
            <a:off x="457200" y="2007993"/>
            <a:ext cx="7467600" cy="3710376"/>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Model Additions</a:t>
            </a:r>
            <a:endParaRPr lang="en-US" sz="4000" dirty="0"/>
          </a:p>
        </p:txBody>
      </p:sp>
      <p:sp>
        <p:nvSpPr>
          <p:cNvPr id="3" name="Content Placeholder 2"/>
          <p:cNvSpPr>
            <a:spLocks noGrp="1"/>
          </p:cNvSpPr>
          <p:nvPr>
            <p:ph idx="1"/>
          </p:nvPr>
        </p:nvSpPr>
        <p:spPr/>
        <p:txBody>
          <a:bodyPr>
            <a:normAutofit/>
          </a:bodyPr>
          <a:lstStyle/>
          <a:p>
            <a:r>
              <a:rPr lang="en-US" sz="2000" dirty="0" smtClean="0"/>
              <a:t>Glitch Testing</a:t>
            </a:r>
            <a:endParaRPr lang="en-US" sz="2000" dirty="0" smtClean="0"/>
          </a:p>
          <a:p>
            <a:pPr lvl="1"/>
            <a:r>
              <a:rPr lang="en-US" sz="1600" dirty="0" smtClean="0"/>
              <a:t>Currently only ONE glitch is planned for</a:t>
            </a:r>
          </a:p>
          <a:p>
            <a:pPr lvl="2"/>
            <a:r>
              <a:rPr lang="en-US" sz="1400" dirty="0" smtClean="0"/>
              <a:t>The number of glitches must be a random variable</a:t>
            </a:r>
          </a:p>
          <a:p>
            <a:pPr lvl="2"/>
            <a:r>
              <a:rPr lang="en-US" sz="1400" dirty="0" smtClean="0"/>
              <a:t>The amount of time spend on each glitch must be a random variable</a:t>
            </a:r>
            <a:endParaRPr lang="en-US" sz="1400" dirty="0" smtClean="0"/>
          </a:p>
          <a:p>
            <a:pPr lvl="1"/>
            <a:endParaRPr lang="en-US" sz="1600" dirty="0" smtClean="0"/>
          </a:p>
          <a:p>
            <a:r>
              <a:rPr lang="en-US" sz="2000" dirty="0" smtClean="0"/>
              <a:t>For Loop</a:t>
            </a:r>
            <a:endParaRPr lang="en-US" sz="2000" dirty="0" smtClean="0"/>
          </a:p>
          <a:p>
            <a:pPr lvl="1"/>
            <a:r>
              <a:rPr lang="en-US" sz="1600" dirty="0" smtClean="0"/>
              <a:t>We believe a for loop would be the best way to tackle this problem</a:t>
            </a:r>
          </a:p>
          <a:p>
            <a:pPr lvl="2"/>
            <a:r>
              <a:rPr lang="en-US" sz="1400" dirty="0" smtClean="0"/>
              <a:t>Not a functionality for Crystal Ball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For Loop Design</a:t>
            </a:r>
            <a:endParaRPr lang="en-US" sz="4000" dirty="0"/>
          </a:p>
        </p:txBody>
      </p:sp>
      <p:sp>
        <p:nvSpPr>
          <p:cNvPr id="3" name="Content Placeholder 2"/>
          <p:cNvSpPr>
            <a:spLocks noGrp="1"/>
          </p:cNvSpPr>
          <p:nvPr>
            <p:ph idx="1"/>
          </p:nvPr>
        </p:nvSpPr>
        <p:spPr/>
        <p:txBody>
          <a:bodyPr>
            <a:normAutofit/>
          </a:bodyPr>
          <a:lstStyle/>
          <a:p>
            <a:r>
              <a:rPr lang="en-US" sz="2000" dirty="0" smtClean="0"/>
              <a:t>Potential For-Loop:</a:t>
            </a:r>
            <a:endParaRPr lang="en-US" sz="2000" dirty="0" smtClean="0"/>
          </a:p>
        </p:txBody>
      </p:sp>
      <p:pic>
        <p:nvPicPr>
          <p:cNvPr id="1027" name="Picture 3"/>
          <p:cNvPicPr>
            <a:picLocks noChangeAspect="1" noChangeArrowheads="1"/>
          </p:cNvPicPr>
          <p:nvPr/>
        </p:nvPicPr>
        <p:blipFill>
          <a:blip r:embed="rId3" cstate="print"/>
          <a:srcRect r="36250" b="57000"/>
          <a:stretch>
            <a:fillRect/>
          </a:stretch>
        </p:blipFill>
        <p:spPr bwMode="auto">
          <a:xfrm>
            <a:off x="457200" y="2286000"/>
            <a:ext cx="8314660" cy="35052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Questions?</a:t>
            </a:r>
            <a:endParaRPr lang="en-US" sz="4000" dirty="0"/>
          </a:p>
        </p:txBody>
      </p:sp>
      <p:pic>
        <p:nvPicPr>
          <p:cNvPr id="2050" name="Picture 2"/>
          <p:cNvPicPr>
            <a:picLocks noGrp="1" noChangeAspect="1" noChangeArrowheads="1"/>
          </p:cNvPicPr>
          <p:nvPr>
            <p:ph idx="1"/>
          </p:nvPr>
        </p:nvPicPr>
        <p:blipFill>
          <a:blip r:embed="rId3" cstate="print"/>
          <a:stretch>
            <a:fillRect/>
          </a:stretch>
        </p:blipFill>
        <p:spPr bwMode="auto">
          <a:xfrm>
            <a:off x="1295400" y="1524000"/>
            <a:ext cx="6030789" cy="452596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What is Software Development</a:t>
            </a:r>
            <a:endParaRPr lang="en-US" dirty="0"/>
          </a:p>
        </p:txBody>
      </p:sp>
      <p:sp>
        <p:nvSpPr>
          <p:cNvPr id="3" name="Content Placeholder 2"/>
          <p:cNvSpPr>
            <a:spLocks noGrp="1"/>
          </p:cNvSpPr>
          <p:nvPr>
            <p:ph idx="1"/>
          </p:nvPr>
        </p:nvSpPr>
        <p:spPr/>
        <p:txBody>
          <a:bodyPr>
            <a:normAutofit/>
          </a:bodyPr>
          <a:lstStyle/>
          <a:p>
            <a:r>
              <a:rPr lang="en-US" sz="2000" b="1" dirty="0" smtClean="0"/>
              <a:t>Software development </a:t>
            </a:r>
            <a:r>
              <a:rPr lang="en-US" sz="2000" dirty="0" smtClean="0"/>
              <a:t>is the act of working to produce/create software.</a:t>
            </a:r>
          </a:p>
          <a:p>
            <a:pPr lvl="1"/>
            <a:r>
              <a:rPr lang="en-US" sz="1800" dirty="0" smtClean="0"/>
              <a:t>The broader sense of the term includes all that is involved between the conception of the desired software through to the final manifestation of the software. </a:t>
            </a:r>
          </a:p>
          <a:p>
            <a:r>
              <a:rPr lang="en-US" sz="2000" dirty="0" smtClean="0"/>
              <a:t>For larger software systems, usually developed by a team of people, some form of a model is typically followed to guide the stages of production of the software.</a:t>
            </a:r>
          </a:p>
          <a:p>
            <a:r>
              <a:rPr lang="en-US" sz="2000" dirty="0" smtClean="0"/>
              <a:t>This software could be produced for a variety of purposes - the three most common purposes are to meet specific needs of a specific client/business, to meet a perceived need of some set of potential users (e.g. the case with commercial and open source software), or for personal use (e.g. a scientist may write software to automate a mundane task).</a:t>
            </a:r>
          </a:p>
          <a:p>
            <a:endParaRPr lang="en-US" sz="20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Waterfall Model</a:t>
            </a:r>
            <a:endParaRPr lang="en-US" sz="4000"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1371600" y="1294516"/>
            <a:ext cx="5867400" cy="4039484"/>
          </a:xfrm>
          <a:prstGeom prst="rect">
            <a:avLst/>
          </a:prstGeom>
          <a:noFill/>
          <a:ln w="9525">
            <a:noFill/>
            <a:miter lim="800000"/>
            <a:headEnd/>
            <a:tailEnd/>
          </a:ln>
        </p:spPr>
      </p:pic>
      <p:sp>
        <p:nvSpPr>
          <p:cNvPr id="5" name="TextBox 4"/>
          <p:cNvSpPr txBox="1"/>
          <p:nvPr/>
        </p:nvSpPr>
        <p:spPr>
          <a:xfrm>
            <a:off x="1066800" y="5562600"/>
            <a:ext cx="6934200" cy="646331"/>
          </a:xfrm>
          <a:prstGeom prst="rect">
            <a:avLst/>
          </a:prstGeom>
          <a:noFill/>
        </p:spPr>
        <p:txBody>
          <a:bodyPr wrap="square" rtlCol="0">
            <a:spAutoFit/>
          </a:bodyPr>
          <a:lstStyle/>
          <a:p>
            <a:r>
              <a:rPr lang="en-US" dirty="0" smtClean="0"/>
              <a:t>The waterfall model includes five activities of the software development process. After each phase is finished, it proceeds to the next one.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Software Development Activities</a:t>
            </a:r>
            <a:endParaRPr lang="en-US" sz="4000" dirty="0"/>
          </a:p>
        </p:txBody>
      </p:sp>
      <p:sp>
        <p:nvSpPr>
          <p:cNvPr id="5" name="Content Placeholder 4"/>
          <p:cNvSpPr>
            <a:spLocks noGrp="1"/>
          </p:cNvSpPr>
          <p:nvPr>
            <p:ph idx="1"/>
          </p:nvPr>
        </p:nvSpPr>
        <p:spPr>
          <a:xfrm>
            <a:off x="457200" y="1295401"/>
            <a:ext cx="8229600" cy="4648200"/>
          </a:xfrm>
        </p:spPr>
        <p:txBody>
          <a:bodyPr>
            <a:normAutofit/>
          </a:bodyPr>
          <a:lstStyle/>
          <a:p>
            <a:pPr algn="ctr">
              <a:buNone/>
            </a:pPr>
            <a:r>
              <a:rPr lang="en-US" u="sng" dirty="0" smtClean="0"/>
              <a:t>Requirements</a:t>
            </a:r>
          </a:p>
          <a:p>
            <a:pPr>
              <a:buNone/>
            </a:pPr>
            <a:endParaRPr lang="en-US" sz="1200" dirty="0" smtClean="0"/>
          </a:p>
          <a:p>
            <a:r>
              <a:rPr lang="en-US" sz="2000" dirty="0" smtClean="0"/>
              <a:t>The important task in creating a software product is extracting the </a:t>
            </a:r>
            <a:r>
              <a:rPr lang="en-US" sz="2000" b="1" dirty="0" smtClean="0"/>
              <a:t>requirements</a:t>
            </a:r>
            <a:r>
              <a:rPr lang="en-US" sz="2000" dirty="0" smtClean="0"/>
              <a:t> or </a:t>
            </a:r>
            <a:r>
              <a:rPr lang="en-US" sz="2000" b="1" dirty="0" smtClean="0"/>
              <a:t>requirements</a:t>
            </a:r>
            <a:r>
              <a:rPr lang="en-US" sz="2000" i="1" dirty="0" smtClean="0"/>
              <a:t> </a:t>
            </a:r>
            <a:r>
              <a:rPr lang="en-US" sz="2000" b="1" dirty="0" smtClean="0"/>
              <a:t>analysis</a:t>
            </a:r>
            <a:r>
              <a:rPr lang="en-US" sz="2000" dirty="0" smtClean="0"/>
              <a:t>. </a:t>
            </a:r>
          </a:p>
          <a:p>
            <a:r>
              <a:rPr lang="en-US" sz="2000" dirty="0" smtClean="0"/>
              <a:t>A </a:t>
            </a:r>
            <a:r>
              <a:rPr lang="en-US" sz="2000" i="1" dirty="0" smtClean="0"/>
              <a:t>Software Requirements Specification (SRS) </a:t>
            </a:r>
            <a:r>
              <a:rPr lang="en-US" sz="2000" dirty="0" smtClean="0"/>
              <a:t>is a complete description of the behavior of the system to be developed. </a:t>
            </a:r>
          </a:p>
          <a:p>
            <a:pPr lvl="1"/>
            <a:r>
              <a:rPr lang="en-US" sz="1800" dirty="0" smtClean="0"/>
              <a:t>It includes the </a:t>
            </a:r>
            <a:r>
              <a:rPr lang="en-US" sz="1800" i="1" dirty="0" smtClean="0"/>
              <a:t>functional requirements </a:t>
            </a:r>
            <a:r>
              <a:rPr lang="en-US" sz="1800" dirty="0" smtClean="0"/>
              <a:t>that describe all the interactions the users will have with the software. The SRS also contains </a:t>
            </a:r>
            <a:r>
              <a:rPr lang="en-US" sz="1800" i="1" dirty="0" smtClean="0"/>
              <a:t>non-functional (or supplementary) requirements</a:t>
            </a:r>
            <a:r>
              <a:rPr lang="en-US" sz="1800" dirty="0" smtClean="0"/>
              <a:t>. Non-functional requirements are requirements which impose constraints on the design or implementation (such as quality standards and design constraints).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Software Development Activities</a:t>
            </a:r>
            <a:endParaRPr lang="en-US" sz="4000" dirty="0"/>
          </a:p>
        </p:txBody>
      </p:sp>
      <p:sp>
        <p:nvSpPr>
          <p:cNvPr id="5" name="Content Placeholder 4"/>
          <p:cNvSpPr>
            <a:spLocks noGrp="1"/>
          </p:cNvSpPr>
          <p:nvPr>
            <p:ph idx="1"/>
          </p:nvPr>
        </p:nvSpPr>
        <p:spPr>
          <a:xfrm>
            <a:off x="457200" y="1295401"/>
            <a:ext cx="8229600" cy="4648200"/>
          </a:xfrm>
        </p:spPr>
        <p:txBody>
          <a:bodyPr>
            <a:normAutofit/>
          </a:bodyPr>
          <a:lstStyle/>
          <a:p>
            <a:pPr algn="ctr">
              <a:buNone/>
            </a:pPr>
            <a:r>
              <a:rPr lang="en-US" u="sng" dirty="0" smtClean="0"/>
              <a:t>Design</a:t>
            </a:r>
          </a:p>
          <a:p>
            <a:pPr>
              <a:buNone/>
            </a:pPr>
            <a:endParaRPr lang="en-US" sz="1200" dirty="0" smtClean="0"/>
          </a:p>
          <a:p>
            <a:r>
              <a:rPr lang="en-US" sz="2000" b="1" dirty="0" smtClean="0"/>
              <a:t>Design</a:t>
            </a:r>
            <a:r>
              <a:rPr lang="en-US" sz="2000" dirty="0" smtClean="0"/>
              <a:t> refers to the process of originating and developing a plan for a product, structure, or system.</a:t>
            </a:r>
          </a:p>
          <a:p>
            <a:r>
              <a:rPr lang="en-US" sz="2000" dirty="0" smtClean="0"/>
              <a:t>The first step in the design process is the identification, classification and selection of constraints. </a:t>
            </a:r>
          </a:p>
          <a:p>
            <a:pPr lvl="1"/>
            <a:r>
              <a:rPr lang="en-US" sz="1800" dirty="0" smtClean="0"/>
              <a:t>The design process can be defined as the management of constraints. There are two kinds of constraints, </a:t>
            </a:r>
            <a:r>
              <a:rPr lang="en-US" sz="1800" i="1" dirty="0" smtClean="0"/>
              <a:t>negotiable</a:t>
            </a:r>
            <a:r>
              <a:rPr lang="en-US" sz="1800" dirty="0" smtClean="0"/>
              <a:t> and </a:t>
            </a:r>
            <a:r>
              <a:rPr lang="en-US" sz="1800" i="1" dirty="0" smtClean="0"/>
              <a:t>non-negotiable</a:t>
            </a:r>
            <a:r>
              <a:rPr lang="en-US" sz="1800" dirty="0" smtClean="0"/>
              <a:t>. </a:t>
            </a:r>
          </a:p>
          <a:p>
            <a:r>
              <a:rPr lang="en-US" sz="2000" dirty="0" smtClean="0"/>
              <a:t>The process of design then proceeds from here by manipulating design variables so as to satisfy the non-negotiable constraints and optimizing those which are negotiable.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Software Development Activities</a:t>
            </a:r>
            <a:endParaRPr lang="en-US" sz="4000" dirty="0"/>
          </a:p>
        </p:txBody>
      </p:sp>
      <p:sp>
        <p:nvSpPr>
          <p:cNvPr id="5" name="Content Placeholder 4"/>
          <p:cNvSpPr>
            <a:spLocks noGrp="1"/>
          </p:cNvSpPr>
          <p:nvPr>
            <p:ph idx="1"/>
          </p:nvPr>
        </p:nvSpPr>
        <p:spPr>
          <a:xfrm>
            <a:off x="457200" y="1295401"/>
            <a:ext cx="8229600" cy="4648200"/>
          </a:xfrm>
        </p:spPr>
        <p:txBody>
          <a:bodyPr>
            <a:normAutofit/>
          </a:bodyPr>
          <a:lstStyle/>
          <a:p>
            <a:pPr algn="ctr">
              <a:buNone/>
            </a:pPr>
            <a:r>
              <a:rPr lang="en-US" u="sng" dirty="0" smtClean="0"/>
              <a:t>Implementation</a:t>
            </a:r>
          </a:p>
          <a:p>
            <a:pPr>
              <a:buNone/>
            </a:pPr>
            <a:endParaRPr lang="en-US" sz="1200" dirty="0" smtClean="0"/>
          </a:p>
          <a:p>
            <a:r>
              <a:rPr lang="en-US" sz="2000" b="1" dirty="0" smtClean="0"/>
              <a:t>Implementation</a:t>
            </a:r>
            <a:r>
              <a:rPr lang="en-US" sz="2000" dirty="0" smtClean="0"/>
              <a:t> is the part of the process where software engineers actually program the code for the project.</a:t>
            </a:r>
          </a:p>
          <a:p>
            <a:r>
              <a:rPr lang="en-US" sz="2000" dirty="0" smtClean="0"/>
              <a:t>It includes subtasks such as the following:</a:t>
            </a:r>
          </a:p>
          <a:p>
            <a:pPr lvl="1"/>
            <a:r>
              <a:rPr lang="en-US" sz="1800" i="1" dirty="0" smtClean="0"/>
              <a:t>Software  Unit Testing </a:t>
            </a:r>
            <a:r>
              <a:rPr lang="en-US" sz="1800" dirty="0" smtClean="0"/>
              <a:t>is an integral and important part of the software development process. This part of the process ensures that defects are recognized as early as possible.</a:t>
            </a:r>
          </a:p>
          <a:p>
            <a:pPr lvl="1"/>
            <a:r>
              <a:rPr lang="en-US" sz="1800" i="1" dirty="0" smtClean="0"/>
              <a:t>Documenting the Internal Design </a:t>
            </a:r>
            <a:r>
              <a:rPr lang="en-US" sz="1800" dirty="0" smtClean="0"/>
              <a:t>for the purpose of future maintenance and enhancement is written throughout development.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Software Development Activities</a:t>
            </a:r>
            <a:endParaRPr lang="en-US" sz="4000" dirty="0"/>
          </a:p>
        </p:txBody>
      </p:sp>
      <p:sp>
        <p:nvSpPr>
          <p:cNvPr id="5" name="Content Placeholder 4"/>
          <p:cNvSpPr>
            <a:spLocks noGrp="1"/>
          </p:cNvSpPr>
          <p:nvPr>
            <p:ph idx="1"/>
          </p:nvPr>
        </p:nvSpPr>
        <p:spPr>
          <a:xfrm>
            <a:off x="457200" y="1295401"/>
            <a:ext cx="8229600" cy="4648200"/>
          </a:xfrm>
        </p:spPr>
        <p:txBody>
          <a:bodyPr>
            <a:normAutofit/>
          </a:bodyPr>
          <a:lstStyle/>
          <a:p>
            <a:pPr algn="ctr">
              <a:buNone/>
            </a:pPr>
            <a:r>
              <a:rPr lang="en-US" u="sng" dirty="0" smtClean="0"/>
              <a:t>Verification and Validation</a:t>
            </a:r>
          </a:p>
          <a:p>
            <a:pPr>
              <a:buNone/>
            </a:pPr>
            <a:endParaRPr lang="en-US" sz="1200" dirty="0" smtClean="0"/>
          </a:p>
          <a:p>
            <a:r>
              <a:rPr lang="en-US" sz="2000" b="1" dirty="0" smtClean="0"/>
              <a:t>Verification and Validation (V&amp;V)</a:t>
            </a:r>
            <a:r>
              <a:rPr lang="en-US" sz="2000" dirty="0" smtClean="0"/>
              <a:t> is the process of checking that a software system meets specifications and that it fulfils its intended purpose.</a:t>
            </a:r>
          </a:p>
          <a:p>
            <a:r>
              <a:rPr lang="en-US" sz="2000" dirty="0" smtClean="0"/>
              <a:t>It determines if a computer model, simulation, or federation of models and simulations implementations and their associated data accurately represents the developer's conceptual description and specifications.</a:t>
            </a:r>
          </a:p>
          <a:p>
            <a:r>
              <a:rPr lang="en-US" sz="2000" dirty="0" smtClean="0"/>
              <a:t>If there are any glitches found during this stage, developers will have to fix them before the product’s release.</a:t>
            </a:r>
          </a:p>
          <a:p>
            <a:endParaRPr lang="en-US" sz="18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Software Development Activities</a:t>
            </a:r>
            <a:endParaRPr lang="en-US" sz="4000" dirty="0"/>
          </a:p>
        </p:txBody>
      </p:sp>
      <p:sp>
        <p:nvSpPr>
          <p:cNvPr id="5" name="Content Placeholder 4"/>
          <p:cNvSpPr>
            <a:spLocks noGrp="1"/>
          </p:cNvSpPr>
          <p:nvPr>
            <p:ph idx="1"/>
          </p:nvPr>
        </p:nvSpPr>
        <p:spPr>
          <a:xfrm>
            <a:off x="457200" y="1295401"/>
            <a:ext cx="8229600" cy="4648200"/>
          </a:xfrm>
        </p:spPr>
        <p:txBody>
          <a:bodyPr>
            <a:normAutofit/>
          </a:bodyPr>
          <a:lstStyle/>
          <a:p>
            <a:pPr algn="ctr">
              <a:buNone/>
            </a:pPr>
            <a:r>
              <a:rPr lang="en-US" u="sng" dirty="0" smtClean="0"/>
              <a:t>Maintenance</a:t>
            </a:r>
          </a:p>
          <a:p>
            <a:pPr>
              <a:buNone/>
            </a:pPr>
            <a:endParaRPr lang="en-US" sz="1200" dirty="0" smtClean="0"/>
          </a:p>
          <a:p>
            <a:r>
              <a:rPr lang="en-US" sz="2000" b="1" dirty="0" smtClean="0"/>
              <a:t>Maintenance</a:t>
            </a:r>
            <a:r>
              <a:rPr lang="en-US" sz="2000" dirty="0" smtClean="0"/>
              <a:t> in software engineering is the modification of a software product after delivery to correct faults, to improve performance or other attributes, or to adapt the product to a modified environment</a:t>
            </a:r>
          </a:p>
          <a:p>
            <a:r>
              <a:rPr lang="en-US" sz="2000" dirty="0" smtClean="0"/>
              <a:t>Maintaining and enhancing software to cope with newly discovered problems or new requirements can take far more time than the initial development of the software. It may be necessary to add code that does not fit the original design to correct an unforeseen problem or it may be that a customer is requesting more functionality and code can be added to accommodate their requests.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Problem</a:t>
            </a:r>
            <a:endParaRPr lang="en-US" sz="4000" dirty="0"/>
          </a:p>
        </p:txBody>
      </p:sp>
      <p:sp>
        <p:nvSpPr>
          <p:cNvPr id="3" name="Content Placeholder 2"/>
          <p:cNvSpPr>
            <a:spLocks noGrp="1"/>
          </p:cNvSpPr>
          <p:nvPr>
            <p:ph idx="1"/>
          </p:nvPr>
        </p:nvSpPr>
        <p:spPr/>
        <p:txBody>
          <a:bodyPr>
            <a:normAutofit/>
          </a:bodyPr>
          <a:lstStyle/>
          <a:p>
            <a:r>
              <a:rPr lang="en-US" sz="2000" dirty="0" smtClean="0"/>
              <a:t>To optimize the workflow for software development</a:t>
            </a:r>
          </a:p>
          <a:p>
            <a:pPr lvl="1"/>
            <a:r>
              <a:rPr lang="en-US" sz="1600" dirty="0" smtClean="0"/>
              <a:t>Account for variations in workflow time</a:t>
            </a:r>
          </a:p>
          <a:p>
            <a:pPr lvl="1"/>
            <a:r>
              <a:rPr lang="en-US" sz="1600" dirty="0" smtClean="0"/>
              <a:t>Account for circularity of glitch testing</a:t>
            </a:r>
          </a:p>
          <a:p>
            <a:r>
              <a:rPr lang="en-US" sz="2000" dirty="0" smtClean="0"/>
              <a:t>Glitches occur randomly</a:t>
            </a:r>
          </a:p>
          <a:p>
            <a:pPr lvl="1"/>
            <a:r>
              <a:rPr lang="en-US" sz="1600" dirty="0" smtClean="0"/>
              <a:t>Are a circular problem as they require developers to:</a:t>
            </a:r>
          </a:p>
          <a:p>
            <a:pPr lvl="2"/>
            <a:r>
              <a:rPr lang="en-US" sz="1400" dirty="0" smtClean="0"/>
              <a:t>Fix glitches that are found</a:t>
            </a:r>
          </a:p>
          <a:p>
            <a:pPr lvl="2"/>
            <a:r>
              <a:rPr lang="en-US" sz="1400" dirty="0" smtClean="0"/>
              <a:t>Rerun verification process on the system</a:t>
            </a:r>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193</TotalTime>
  <Words>637</Words>
  <Application>Microsoft Office PowerPoint</Application>
  <PresentationFormat>On-screen Show (4:3)</PresentationFormat>
  <Paragraphs>107</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Technic</vt:lpstr>
      <vt:lpstr>Software Development</vt:lpstr>
      <vt:lpstr>What is Software Development</vt:lpstr>
      <vt:lpstr>Waterfall Model</vt:lpstr>
      <vt:lpstr>Software Development Activities</vt:lpstr>
      <vt:lpstr>Software Development Activities</vt:lpstr>
      <vt:lpstr>Software Development Activities</vt:lpstr>
      <vt:lpstr>Software Development Activities</vt:lpstr>
      <vt:lpstr>Software Development Activities</vt:lpstr>
      <vt:lpstr>Problem</vt:lpstr>
      <vt:lpstr>Managerial Problem Definition</vt:lpstr>
      <vt:lpstr>Solution Methodology - Model</vt:lpstr>
      <vt:lpstr>Project Network</vt:lpstr>
      <vt:lpstr>Conclusion &amp; Summary</vt:lpstr>
      <vt:lpstr>Conclusion &amp; Summary</vt:lpstr>
      <vt:lpstr>Model Additions</vt:lpstr>
      <vt:lpstr>For Loop Design</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Development Activities</dc:title>
  <dc:creator>John Kim</dc:creator>
  <cp:lastModifiedBy>Taaha</cp:lastModifiedBy>
  <cp:revision>27</cp:revision>
  <dcterms:created xsi:type="dcterms:W3CDTF">2010-04-21T15:10:40Z</dcterms:created>
  <dcterms:modified xsi:type="dcterms:W3CDTF">2010-04-29T21:34:01Z</dcterms:modified>
</cp:coreProperties>
</file>